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305" r:id="rId2"/>
    <p:sldId id="306" r:id="rId3"/>
    <p:sldId id="307" r:id="rId4"/>
    <p:sldId id="308" r:id="rId5"/>
    <p:sldId id="310" r:id="rId6"/>
    <p:sldId id="311" r:id="rId7"/>
    <p:sldId id="312" r:id="rId8"/>
    <p:sldId id="313" r:id="rId9"/>
    <p:sldId id="314" r:id="rId10"/>
  </p:sldIdLst>
  <p:sldSz cx="9144000" cy="6858000" type="screen4x3"/>
  <p:notesSz cx="6799263" cy="99298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592" autoAdjust="0"/>
  </p:normalViewPr>
  <p:slideViewPr>
    <p:cSldViewPr>
      <p:cViewPr varScale="1">
        <p:scale>
          <a:sx n="91" d="100"/>
          <a:sy n="91" d="100"/>
        </p:scale>
        <p:origin x="21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-1230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D43D2C-2EDB-AC4C-B926-0EE166D6A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53A7A-B06D-584B-B7B2-FCC8C4868D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4226F6F7-58FC-6241-8EFA-39B09071B59F}" type="datetimeFigureOut">
              <a:rPr lang="fi-FI"/>
              <a:pPr/>
              <a:t>15.5.2020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48E8D-436C-5947-8D74-588D1E996A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709B3-4BFB-234E-A16F-D6C9770F70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6D47A534-FE0E-8647-9DE3-2456015BB0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1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8DAD2-2B5E-CD45-9D21-2DA2BD53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69002-0A0D-5844-A0F0-D1B5636145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4EC82A1C-FEDF-0644-8500-5F08E18ABB6F}" type="datetimeFigureOut">
              <a:rPr lang="fi-FI"/>
              <a:pPr/>
              <a:t>15.5.2020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FD1003-D9A6-824C-998D-02F8AC77DD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6CBA63-1131-6F40-B4C1-D497C60AE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F2062-D4EA-6E4A-B538-1FBB3A8ACF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B922-5C0E-F44B-A8AC-1B554A0AB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21BD0171-8414-274E-92B1-D256100EED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58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481514-4B7D-8C45-ABBD-D256C356D02B}" type="slidenum">
              <a:rPr lang="en-GB" sz="800"/>
              <a:pPr/>
              <a:t>1</a:t>
            </a:fld>
            <a:endParaRPr lang="en-GB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legohea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4000"/>
            <a:ext cx="8636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Ryhmä 21">
            <a:extLst>
              <a:ext uri="{FF2B5EF4-FFF2-40B4-BE49-F238E27FC236}">
                <a16:creationId xmlns:a16="http://schemas.microsoft.com/office/drawing/2014/main" id="{D113FC09-C935-3F42-BE98-28051E6CB3DC}"/>
              </a:ext>
            </a:extLst>
          </p:cNvPr>
          <p:cNvGrpSpPr/>
          <p:nvPr userDrawn="1"/>
        </p:nvGrpSpPr>
        <p:grpSpPr bwMode="white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FF3029-A21B-DD4B-9445-2E42C13D2963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7F015E-B54D-0C40-891B-6456C6495B4A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9D7A1D0-88DA-1F46-BA6D-4296DD0059A1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fi-FI" noProof="0" dirty="0"/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2877977B-CC11-B24B-8A0D-05BDD0B5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5D775-F716-9545-918B-37008C402DB3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ABB2E088-FAD8-F741-9E20-AC868ECF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12" name="Dian numeron paikkamerkki 7">
            <a:extLst>
              <a:ext uri="{FF2B5EF4-FFF2-40B4-BE49-F238E27FC236}">
                <a16:creationId xmlns:a16="http://schemas.microsoft.com/office/drawing/2014/main" id="{CB1FFD94-D104-6344-94B0-CA2F1516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76F1-4491-984E-8822-549C285361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8322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467544" y="2996952"/>
            <a:ext cx="4464496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80000" y="254000"/>
            <a:ext cx="381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äivämäärän paikkamerkki 1">
            <a:extLst>
              <a:ext uri="{FF2B5EF4-FFF2-40B4-BE49-F238E27FC236}">
                <a16:creationId xmlns:a16="http://schemas.microsoft.com/office/drawing/2014/main" id="{6B5567FE-FB68-7945-864F-00E10FAD21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8772FD0-A622-6246-B332-8832C23C24DF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5279D2-B043-A847-AC1D-CD605B676D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1A1C6B-87F5-7E48-B92C-02E280AB60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5CB6BD-6390-E244-BD1E-BC7D4C6FC2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233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467544" y="2996953"/>
            <a:ext cx="4464496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76000" y="254000"/>
            <a:ext cx="381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76056" y="3212976"/>
            <a:ext cx="381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äivämäärän paikkamerkki 1">
            <a:extLst>
              <a:ext uri="{FF2B5EF4-FFF2-40B4-BE49-F238E27FC236}">
                <a16:creationId xmlns:a16="http://schemas.microsoft.com/office/drawing/2014/main" id="{ACD5A8EF-73E1-6943-9C01-77C9FA9EE58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07CA009-9941-4C40-AB02-FEA5B2A97262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9CABD1B7-B89A-8C43-89B6-B6A5332784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705F61C0-488B-474D-BAA0-F4EFE1F51A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00D73A9-C763-B241-A0FC-09724F35CE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4347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>
                <a:latin typeface="+mj-lt"/>
              </a:defRPr>
            </a:lvl1pPr>
          </a:lstStyle>
          <a:p>
            <a:pPr lvl="0"/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äivämäärän paikkamerkki 1">
            <a:extLst>
              <a:ext uri="{FF2B5EF4-FFF2-40B4-BE49-F238E27FC236}">
                <a16:creationId xmlns:a16="http://schemas.microsoft.com/office/drawing/2014/main" id="{888F6B63-4BB9-B94F-AAD2-B9A33D3C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965E7-6F8E-B945-A045-F687A8E52AB4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4" name="Alatunnisteen paikkamerkki 5">
            <a:extLst>
              <a:ext uri="{FF2B5EF4-FFF2-40B4-BE49-F238E27FC236}">
                <a16:creationId xmlns:a16="http://schemas.microsoft.com/office/drawing/2014/main" id="{BE77A8BD-C09C-4147-8CFF-D60531F8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20A50A08-51CF-AC43-A0E6-BEEF5540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4B39-3C3E-E24C-961F-CA1B79FFB5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526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6">
            <a:extLst>
              <a:ext uri="{FF2B5EF4-FFF2-40B4-BE49-F238E27FC236}">
                <a16:creationId xmlns:a16="http://schemas.microsoft.com/office/drawing/2014/main" id="{B8F896E0-1984-8D45-B179-645D28DAB110}"/>
              </a:ext>
            </a:extLst>
          </p:cNvPr>
          <p:cNvGrpSpPr/>
          <p:nvPr userDrawn="1"/>
        </p:nvGrpSpPr>
        <p:grpSpPr bwMode="auto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87EAA7-28F6-AF42-90B9-68A843D13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671838-50A6-714E-804E-C88C067EA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084B633-41EB-DF4C-A7A2-6D966727D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</p:grpSp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 bwMode="gray">
          <a:xfrm>
            <a:off x="254000" y="254000"/>
            <a:ext cx="8636000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296144"/>
          </a:xfrm>
        </p:spPr>
        <p:txBody>
          <a:bodyPr anchor="ctr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fi-FI" noProof="0" dirty="0"/>
          </a:p>
        </p:txBody>
      </p:sp>
      <p:sp>
        <p:nvSpPr>
          <p:cNvPr id="9" name="Päivämäärän paikkamerkki 1">
            <a:extLst>
              <a:ext uri="{FF2B5EF4-FFF2-40B4-BE49-F238E27FC236}">
                <a16:creationId xmlns:a16="http://schemas.microsoft.com/office/drawing/2014/main" id="{58468B5B-13D1-FF47-8EAD-22290EE0ED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5A314B8-6891-1A4C-B186-21C15F5F7A43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8CAA11AE-AE8A-8140-9B24-D03E4801F6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11" name="Dian numeron paikkamerkki 3">
            <a:extLst>
              <a:ext uri="{FF2B5EF4-FFF2-40B4-BE49-F238E27FC236}">
                <a16:creationId xmlns:a16="http://schemas.microsoft.com/office/drawing/2014/main" id="{5A11B0BB-EB1E-D044-9286-6DD13C91FE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977807-198D-B247-A65D-CA03CC755D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6786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>
            <a:fillRect/>
          </a:stretch>
        </p:blipFill>
        <p:spPr bwMode="ltGray">
          <a:xfrm>
            <a:off x="254000" y="254000"/>
            <a:ext cx="8636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Ryhmä 18">
            <a:extLst>
              <a:ext uri="{FF2B5EF4-FFF2-40B4-BE49-F238E27FC236}">
                <a16:creationId xmlns:a16="http://schemas.microsoft.com/office/drawing/2014/main" id="{76E84956-D5B8-8548-A290-74C090B60BA4}"/>
              </a:ext>
            </a:extLst>
          </p:cNvPr>
          <p:cNvGrpSpPr/>
          <p:nvPr userDrawn="1"/>
        </p:nvGrpSpPr>
        <p:grpSpPr bwMode="black">
          <a:xfrm>
            <a:off x="252000" y="250723"/>
            <a:ext cx="2179464" cy="2042651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FA9EF5-C6DF-244E-B27D-7BBC4CA3981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F5E463-08EC-4140-9822-159B89901FF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7A87D08-CE6E-FF46-AD61-A4DCB1DCC05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</p:grpSp>
      <p:sp>
        <p:nvSpPr>
          <p:cNvPr id="43011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296144"/>
          </a:xfrm>
        </p:spPr>
        <p:txBody>
          <a:bodyPr anchor="ctr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fi-FI" noProof="0" dirty="0"/>
          </a:p>
        </p:txBody>
      </p:sp>
      <p:sp>
        <p:nvSpPr>
          <p:cNvPr id="9" name="Päivämäärän paikkamerkki 1">
            <a:extLst>
              <a:ext uri="{FF2B5EF4-FFF2-40B4-BE49-F238E27FC236}">
                <a16:creationId xmlns:a16="http://schemas.microsoft.com/office/drawing/2014/main" id="{252F734F-E722-DC41-9112-DE2F5AFF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73B05-4E93-9949-BE30-A9727AE9450F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92B248BC-53E9-8548-988F-4BB2DB0B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71A00D81-A12D-254A-A503-25511109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B09FE-E4F0-9B42-AA34-C10CB53D03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3733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4 Helsi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54000"/>
            <a:ext cx="8636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Ryhmä 20">
            <a:extLst>
              <a:ext uri="{FF2B5EF4-FFF2-40B4-BE49-F238E27FC236}">
                <a16:creationId xmlns:a16="http://schemas.microsoft.com/office/drawing/2014/main" id="{CAADE64B-8189-F44A-AB80-78F56FB5DE02}"/>
              </a:ext>
            </a:extLst>
          </p:cNvPr>
          <p:cNvGrpSpPr/>
          <p:nvPr userDrawn="1"/>
        </p:nvGrpSpPr>
        <p:grpSpPr bwMode="white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DC3778E-2322-7040-911E-6964F7BC4BB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5C5C9B9-788C-4743-BDB8-9A539ADA8412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014F190-BFC5-BF46-9B00-8C4547BE7AF5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ctrTitle"/>
          </p:nvPr>
        </p:nvSpPr>
        <p:spPr bwMode="white">
          <a:xfrm>
            <a:off x="683568" y="2852936"/>
            <a:ext cx="77724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lnSpc>
                <a:spcPct val="70000"/>
              </a:lnSpc>
              <a:defRPr sz="5000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8" name="Päivämäärän paikkamerkki 1">
            <a:extLst>
              <a:ext uri="{FF2B5EF4-FFF2-40B4-BE49-F238E27FC236}">
                <a16:creationId xmlns:a16="http://schemas.microsoft.com/office/drawing/2014/main" id="{4282BF26-E98A-3644-B211-427FF882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5360E-9B54-C948-805B-B046058BBB20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0844DDF9-E35F-0C42-AE59-5766417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10" name="Dian numeron paikkamerkki 7">
            <a:extLst>
              <a:ext uri="{FF2B5EF4-FFF2-40B4-BE49-F238E27FC236}">
                <a16:creationId xmlns:a16="http://schemas.microsoft.com/office/drawing/2014/main" id="{94DA171C-25C2-AE48-A394-BB79FA17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46851-0293-F84A-BD73-3140FE2238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3248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296144"/>
          </a:xfrm>
        </p:spPr>
        <p:txBody>
          <a:bodyPr anchor="ctr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fi-FI" noProof="0" dirty="0"/>
          </a:p>
        </p:txBody>
      </p:sp>
      <p:sp>
        <p:nvSpPr>
          <p:cNvPr id="3" name="Päivämäärän paikkamerkki 1">
            <a:extLst>
              <a:ext uri="{FF2B5EF4-FFF2-40B4-BE49-F238E27FC236}">
                <a16:creationId xmlns:a16="http://schemas.microsoft.com/office/drawing/2014/main" id="{6D284BF2-B3CF-9A49-80F9-7566DEFE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A0EBF-612B-A24D-BCFF-D21C58661C53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4" name="Alatunnisteen paikkamerkki 5">
            <a:extLst>
              <a:ext uri="{FF2B5EF4-FFF2-40B4-BE49-F238E27FC236}">
                <a16:creationId xmlns:a16="http://schemas.microsoft.com/office/drawing/2014/main" id="{8878ABF5-7ADB-E548-8401-0D71E6A4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</a:t>
            </a:r>
            <a:r>
              <a:rPr lang="fi-FI" err="1"/>
              <a:t>Name</a:t>
            </a:r>
            <a:r>
              <a:rPr lang="fi-FI"/>
              <a:t> / </a:t>
            </a:r>
            <a:r>
              <a:rPr lang="fi-FI" err="1"/>
              <a:t>Firstname</a:t>
            </a:r>
            <a:r>
              <a:rPr lang="fi-FI"/>
              <a:t> </a:t>
            </a:r>
            <a:r>
              <a:rPr lang="fi-FI" err="1"/>
              <a:t>Lastname</a:t>
            </a:r>
            <a:endParaRPr lang="fi-FI"/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F95CD8A4-010D-CD46-B15A-696ED588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CC53F-239B-A940-BA58-7D43DE944E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08243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1520" y="692696"/>
            <a:ext cx="864096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251520" y="2204865"/>
            <a:ext cx="86409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279EF744-3AF5-554E-AD88-DC9D368F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C75B6-E30A-384C-8BAD-3E8008B805BA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08600BB3-7BFB-AD43-9CC7-F7868E8F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6" name="Dian numeron paikkamerkki 6">
            <a:extLst>
              <a:ext uri="{FF2B5EF4-FFF2-40B4-BE49-F238E27FC236}">
                <a16:creationId xmlns:a16="http://schemas.microsoft.com/office/drawing/2014/main" id="{943705B2-0FAC-8B4F-9395-F0294835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91AFD-5619-7044-98DE-23070C6733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1676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baseline="0">
                <a:latin typeface="+mj-lt"/>
              </a:defRPr>
            </a:lvl1pPr>
          </a:lstStyle>
          <a:p>
            <a:pPr lvl="0"/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467544" y="2204865"/>
            <a:ext cx="8384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 dirty="0"/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6C6E8812-BC5A-9F44-BE93-03A29E2A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822BD-EC15-FC44-9558-3E2948D1A528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B7ED6A7-E239-624F-AE78-3AAC3B02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6" name="Dian numeron paikkamerkki 6">
            <a:extLst>
              <a:ext uri="{FF2B5EF4-FFF2-40B4-BE49-F238E27FC236}">
                <a16:creationId xmlns:a16="http://schemas.microsoft.com/office/drawing/2014/main" id="{F848BCA4-F600-C545-A947-93ECBE35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36BE2-3CA3-C548-AE58-F7DD0F4F58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658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>
                <a:latin typeface="+mj-lt"/>
              </a:defRPr>
            </a:lvl1pPr>
          </a:lstStyle>
          <a:p>
            <a:pPr lvl="0"/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467544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 bwMode="auto">
          <a:xfrm>
            <a:off x="4860032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 dirty="0"/>
          </a:p>
        </p:txBody>
      </p:sp>
      <p:sp>
        <p:nvSpPr>
          <p:cNvPr id="5" name="Päivämäärän paikkamerkki 1">
            <a:extLst>
              <a:ext uri="{FF2B5EF4-FFF2-40B4-BE49-F238E27FC236}">
                <a16:creationId xmlns:a16="http://schemas.microsoft.com/office/drawing/2014/main" id="{98927254-4DB5-904E-AB0B-A4B48E3F0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7458D67-2E59-CE4C-A10E-EB30725B441E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BE535DB6-4E7B-BC4F-976A-07E9D3C252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07830D-B96E-814B-99A0-2226A84D26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2F16A8E-5B95-F44C-85D3-4DE2F113B4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9378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16">
            <a:extLst>
              <a:ext uri="{FF2B5EF4-FFF2-40B4-BE49-F238E27FC236}">
                <a16:creationId xmlns:a16="http://schemas.microsoft.com/office/drawing/2014/main" id="{23CD2D59-C1CC-1F44-8701-8EED576F046E}"/>
              </a:ext>
            </a:extLst>
          </p:cNvPr>
          <p:cNvGrpSpPr/>
          <p:nvPr userDrawn="1"/>
        </p:nvGrpSpPr>
        <p:grpSpPr bwMode="black">
          <a:xfrm>
            <a:off x="251999" y="250724"/>
            <a:ext cx="1373601" cy="1287376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2046A6A-E7E0-DF48-9345-57EC1EDE7FB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B7021B7-D236-7249-A666-7B511872575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26FB949-4977-ED4C-AC54-82309C792EC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</p:grp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252000" y="254000"/>
            <a:ext cx="8636000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j-lt"/>
                <a:cs typeface="Gotham-Bold"/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296144"/>
          </a:xfrm>
        </p:spPr>
        <p:txBody>
          <a:bodyPr anchor="ctr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fi-FI" noProof="0" dirty="0"/>
          </a:p>
        </p:txBody>
      </p:sp>
      <p:sp>
        <p:nvSpPr>
          <p:cNvPr id="8" name="Päivämäärän paikkamerkki 1">
            <a:extLst>
              <a:ext uri="{FF2B5EF4-FFF2-40B4-BE49-F238E27FC236}">
                <a16:creationId xmlns:a16="http://schemas.microsoft.com/office/drawing/2014/main" id="{62F50589-B38C-174C-9E5D-86A00FFA20C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C766A52-A2B1-BF46-B88A-F3A954FDB529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C162A106-767A-2A47-B410-E7AD0BA079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FD961E66-3B2A-7046-B765-AE997E1CC8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583A45-F4C8-1642-8805-25D744780E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0777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08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275388"/>
            <a:ext cx="17986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Kuva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>
            <a:fillRect/>
          </a:stretch>
        </p:blipFill>
        <p:spPr bwMode="hidden">
          <a:xfrm>
            <a:off x="254000" y="254000"/>
            <a:ext cx="8636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58F41-B6D2-8546-BE9D-B5CA55B5A4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57400" y="620713"/>
            <a:ext cx="6781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CLICK TO EDIT MASTER TITLE STYLE</a:t>
            </a:r>
            <a:endParaRPr lang="en-GB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1981200"/>
            <a:ext cx="678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3481B4-9455-2F43-8C45-CD3D358FB27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7696200" y="6159500"/>
            <a:ext cx="685800" cy="582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</a:defRPr>
            </a:lvl1pPr>
          </a:lstStyle>
          <a:p>
            <a:fld id="{6F076E47-7CE3-5549-99E7-E4D9D0A032EC}" type="datetime1">
              <a:rPr lang="en-GB"/>
              <a:pPr/>
              <a:t>15/05/2020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58ABB7-296E-BD42-8F75-B21ED561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6159500"/>
            <a:ext cx="511175" cy="582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</a:defRPr>
            </a:lvl1pPr>
          </a:lstStyle>
          <a:p>
            <a:fld id="{719ED0CC-E4C8-7A47-8DE4-B938FB2034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618421-8B5C-F848-8B46-6D73B0A96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5238" y="6167438"/>
            <a:ext cx="2808287" cy="5746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844E16E-A7C3-9149-AA9E-090DE1B3CE4B}"/>
              </a:ext>
            </a:extLst>
          </p:cNvPr>
          <p:cNvGrpSpPr/>
          <p:nvPr userDrawn="1"/>
        </p:nvGrpSpPr>
        <p:grpSpPr bwMode="black">
          <a:xfrm>
            <a:off x="251999" y="255600"/>
            <a:ext cx="1373601" cy="1287376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068A258F-358C-704E-ABCD-D38A47F62F5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CCB1968-CD58-E845-AEF7-80538A9AADC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EE7199D-52F8-E240-BFE2-69870A786C6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i-FI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5FB82C-94AF-1A4E-86D2-77FB0CD531A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68538" y="6165850"/>
            <a:ext cx="2808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marL="0" indent="0" algn="ctr" rtl="0" eaLnBrk="1" fontAlgn="base" hangingPunct="1">
              <a:lnSpc>
                <a:spcPts val="85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None/>
              <a:defRPr sz="900" kern="1200" baseline="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1pPr>
            <a:lvl2pPr marL="382588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2pPr>
            <a:lvl3pPr marL="7651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3pPr>
            <a:lvl4pPr marL="124142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4pPr>
            <a:lvl5pPr marL="17176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i-FI" dirty="0">
                <a:latin typeface="+mn-lt"/>
                <a:cs typeface="Arial"/>
              </a:rPr>
              <a:t>Valtiotieteellinen tiedekunta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latin typeface="+mj-lt"/>
          <a:ea typeface="ＭＳ Ｐゴシック" charset="0"/>
          <a:cs typeface="Gotham Narrow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pitchFamily="-72" charset="-128"/>
          <a:cs typeface="Gotham Narrow Bold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pitchFamily="-72" charset="-128"/>
          <a:cs typeface="Gotham Narrow Bold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pitchFamily="-72" charset="-128"/>
          <a:cs typeface="Gotham Narrow Bold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pitchFamily="-72" charset="-128"/>
          <a:cs typeface="Gotham Narrow Bold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82588" indent="3175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52500" indent="-187325" algn="l" rtl="0" eaLnBrk="0" fontAlgn="base" hangingPunct="0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28750" indent="-187325" algn="l" rtl="0" eaLnBrk="0" fontAlgn="base" hangingPunct="0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05000" indent="-187325" algn="l" rtl="0" eaLnBrk="0" fontAlgn="base" hangingPunct="0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10">
            <a:extLst>
              <a:ext uri="{FF2B5EF4-FFF2-40B4-BE49-F238E27FC236}">
                <a16:creationId xmlns:a16="http://schemas.microsoft.com/office/drawing/2014/main" id="{77A2EF95-A95F-0E48-8E75-70447E709B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Timo Miettinen, </a:t>
            </a:r>
            <a:r>
              <a:rPr lang="fi-FI" dirty="0" smtClean="0"/>
              <a:t>FT, </a:t>
            </a:r>
            <a:r>
              <a:rPr lang="fi-FI" dirty="0" err="1" smtClean="0"/>
              <a:t>dos</a:t>
            </a:r>
            <a:r>
              <a:rPr lang="fi-FI" dirty="0" smtClean="0"/>
              <a:t>.</a:t>
            </a:r>
            <a:endParaRPr lang="fi-FI" dirty="0"/>
          </a:p>
          <a:p>
            <a:pPr eaLnBrk="1" hangingPunct="1">
              <a:defRPr/>
            </a:pPr>
            <a:r>
              <a:rPr lang="fi-FI" dirty="0"/>
              <a:t>Eurooppa-tutkimuksen keskus</a:t>
            </a:r>
          </a:p>
          <a:p>
            <a:pPr eaLnBrk="1" hangingPunct="1">
              <a:defRPr/>
            </a:pPr>
            <a:r>
              <a:rPr lang="fi-FI" dirty="0"/>
              <a:t>Helsingin yliopisto</a:t>
            </a:r>
          </a:p>
          <a:p>
            <a:pPr eaLnBrk="1" hangingPunct="1">
              <a:defRPr/>
            </a:pPr>
            <a:endParaRPr lang="fi-FI" dirty="0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52E892B7-2C32-E045-A11B-120729B95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08275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KORONAKRIISI JA SIVISTYKSEN VOIMA</a:t>
            </a:r>
            <a:endParaRPr lang="fi-FI" dirty="0"/>
          </a:p>
        </p:txBody>
      </p:sp>
      <p:sp>
        <p:nvSpPr>
          <p:cNvPr id="16388" name="Päivämäärän paikkamerkki 3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A24785-0E2B-DE4D-AB06-E4D258164ACD}" type="datetime1">
              <a:rPr lang="en-GB" sz="900">
                <a:solidFill>
                  <a:srgbClr val="000000"/>
                </a:solidFill>
              </a:rPr>
              <a:pPr/>
              <a:t>15/05/2020</a:t>
            </a:fld>
            <a:endParaRPr lang="fi-FI" sz="900">
              <a:solidFill>
                <a:srgbClr val="000000"/>
              </a:solidFill>
            </a:endParaRP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4DD0575-E17D-8848-86D9-56B91E4A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16390" name="Dian numeron paikkamerkki 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3D618A-C334-D84B-95B8-9635C2F9E940}" type="slidenum">
              <a:rPr lang="en-GB" sz="900">
                <a:solidFill>
                  <a:srgbClr val="000000"/>
                </a:solidFill>
              </a:rPr>
              <a:pPr/>
              <a:t>1</a:t>
            </a:fld>
            <a:endParaRPr lang="en-GB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taustaa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5"/>
            <a:ext cx="4104456" cy="3888432"/>
          </a:xfrm>
        </p:spPr>
        <p:txBody>
          <a:bodyPr/>
          <a:lstStyle/>
          <a:p>
            <a:r>
              <a:rPr lang="en-US" dirty="0" err="1" smtClean="0"/>
              <a:t>Tutkija</a:t>
            </a:r>
            <a:r>
              <a:rPr lang="en-US" dirty="0" smtClean="0"/>
              <a:t>, </a:t>
            </a:r>
            <a:r>
              <a:rPr lang="en-US" dirty="0" err="1" smtClean="0"/>
              <a:t>Eurooppa-politiikan</a:t>
            </a:r>
            <a:r>
              <a:rPr lang="en-US" dirty="0" smtClean="0"/>
              <a:t> </a:t>
            </a:r>
            <a:r>
              <a:rPr lang="en-US" dirty="0" err="1" smtClean="0"/>
              <a:t>kommentaattori</a:t>
            </a:r>
            <a:endParaRPr lang="en-US" dirty="0" smtClean="0"/>
          </a:p>
          <a:p>
            <a:r>
              <a:rPr lang="en-US" dirty="0" err="1" smtClean="0"/>
              <a:t>Taustalla</a:t>
            </a:r>
            <a:r>
              <a:rPr lang="en-US" dirty="0" smtClean="0"/>
              <a:t> </a:t>
            </a:r>
            <a:r>
              <a:rPr lang="en-US" dirty="0" err="1" smtClean="0"/>
              <a:t>Sitralle</a:t>
            </a:r>
            <a:r>
              <a:rPr lang="en-US" dirty="0" smtClean="0"/>
              <a:t> </a:t>
            </a:r>
            <a:r>
              <a:rPr lang="en-US" dirty="0" err="1" smtClean="0"/>
              <a:t>kirjoittamani</a:t>
            </a:r>
            <a:r>
              <a:rPr lang="en-US" dirty="0" smtClean="0"/>
              <a:t> </a:t>
            </a:r>
            <a:r>
              <a:rPr lang="en-US" dirty="0" err="1" smtClean="0"/>
              <a:t>raportti</a:t>
            </a:r>
            <a:r>
              <a:rPr lang="en-US" dirty="0" smtClean="0"/>
              <a:t> </a:t>
            </a:r>
            <a:r>
              <a:rPr lang="en-US" i="1" dirty="0" err="1" smtClean="0"/>
              <a:t>Sivistysihanteen</a:t>
            </a:r>
            <a:r>
              <a:rPr lang="en-US" i="1" dirty="0" smtClean="0"/>
              <a:t> </a:t>
            </a:r>
            <a:r>
              <a:rPr lang="en-US" i="1" dirty="0" err="1" smtClean="0"/>
              <a:t>jäljillä</a:t>
            </a:r>
            <a:r>
              <a:rPr lang="en-US" dirty="0" smtClean="0"/>
              <a:t> (</a:t>
            </a:r>
            <a:r>
              <a:rPr lang="en-US" dirty="0" err="1" smtClean="0"/>
              <a:t>julk</a:t>
            </a:r>
            <a:r>
              <a:rPr lang="en-US" dirty="0" smtClean="0"/>
              <a:t>. 13.2.2020)</a:t>
            </a:r>
          </a:p>
          <a:p>
            <a:r>
              <a:rPr lang="en-US" dirty="0" err="1" smtClean="0"/>
              <a:t>Raportti</a:t>
            </a:r>
            <a:r>
              <a:rPr lang="en-US" dirty="0" smtClean="0"/>
              <a:t> </a:t>
            </a:r>
            <a:r>
              <a:rPr lang="en-US" dirty="0" err="1" smtClean="0"/>
              <a:t>osa</a:t>
            </a:r>
            <a:r>
              <a:rPr lang="en-US" dirty="0" smtClean="0"/>
              <a:t> </a:t>
            </a:r>
            <a:r>
              <a:rPr lang="en-US" dirty="0" err="1" smtClean="0"/>
              <a:t>Sitran</a:t>
            </a:r>
            <a:r>
              <a:rPr lang="en-US" dirty="0" smtClean="0"/>
              <a:t> Sivistys+ -</a:t>
            </a:r>
            <a:r>
              <a:rPr lang="en-US" dirty="0" err="1" smtClean="0"/>
              <a:t>hanketta</a:t>
            </a:r>
            <a:r>
              <a:rPr lang="en-US" dirty="0" smtClean="0"/>
              <a:t>, </a:t>
            </a:r>
            <a:r>
              <a:rPr lang="en-US" dirty="0" err="1" smtClean="0"/>
              <a:t>jossa</a:t>
            </a:r>
            <a:r>
              <a:rPr lang="en-US" dirty="0" smtClean="0"/>
              <a:t> </a:t>
            </a:r>
            <a:r>
              <a:rPr lang="en-US" dirty="0" err="1" smtClean="0"/>
              <a:t>pohditaan</a:t>
            </a:r>
            <a:r>
              <a:rPr lang="en-US" dirty="0" smtClean="0"/>
              <a:t> </a:t>
            </a:r>
            <a:r>
              <a:rPr lang="en-US" dirty="0" err="1" smtClean="0"/>
              <a:t>sivistyksen</a:t>
            </a:r>
            <a:r>
              <a:rPr lang="en-US" dirty="0" smtClean="0"/>
              <a:t> </a:t>
            </a:r>
            <a:r>
              <a:rPr lang="en-US" dirty="0" err="1" smtClean="0"/>
              <a:t>merkitystä</a:t>
            </a:r>
            <a:r>
              <a:rPr lang="en-US" dirty="0" smtClean="0"/>
              <a:t> </a:t>
            </a:r>
            <a:r>
              <a:rPr lang="en-US" dirty="0" err="1" smtClean="0"/>
              <a:t>nykypäivänä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58D67-2E59-CE4C-A10E-EB30725B441E}" type="datetime1">
              <a:rPr lang="en-GB" smtClean="0"/>
              <a:pPr/>
              <a:t>15/05/2020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F16A8E-5B95-F44C-85D3-4DE2F113B49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1" name="Picture 10" descr="Näyttökuva 2020-05-11 kello 19.1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579324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791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Miksi</a:t>
            </a:r>
            <a:r>
              <a:rPr lang="en-US" dirty="0" smtClean="0"/>
              <a:t> </a:t>
            </a:r>
            <a:r>
              <a:rPr lang="en-US" dirty="0" err="1" smtClean="0"/>
              <a:t>sivistys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Yhteiskunta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kasvatustieteellisessä</a:t>
            </a:r>
            <a:r>
              <a:rPr lang="en-US" dirty="0" smtClean="0"/>
              <a:t> </a:t>
            </a:r>
            <a:r>
              <a:rPr lang="en-US" dirty="0" err="1" smtClean="0"/>
              <a:t>keskustelussa</a:t>
            </a:r>
            <a:r>
              <a:rPr lang="en-US" dirty="0" smtClean="0"/>
              <a:t> </a:t>
            </a:r>
            <a:r>
              <a:rPr lang="en-US" dirty="0" err="1" smtClean="0"/>
              <a:t>sivistyskäsitteen</a:t>
            </a:r>
            <a:r>
              <a:rPr lang="en-US" dirty="0" smtClean="0"/>
              <a:t> </a:t>
            </a:r>
            <a:r>
              <a:rPr lang="en-US" dirty="0" err="1" smtClean="0"/>
              <a:t>korvanneet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asiantuntijuus</a:t>
            </a:r>
            <a:r>
              <a:rPr lang="en-US" dirty="0" smtClean="0"/>
              <a:t>, </a:t>
            </a:r>
            <a:r>
              <a:rPr lang="en-US" dirty="0" err="1" smtClean="0"/>
              <a:t>osaaminen</a:t>
            </a:r>
            <a:r>
              <a:rPr lang="en-US" dirty="0" smtClean="0"/>
              <a:t>, </a:t>
            </a:r>
            <a:r>
              <a:rPr lang="en-US" dirty="0" err="1" smtClean="0"/>
              <a:t>oppiminen</a:t>
            </a:r>
            <a:r>
              <a:rPr lang="en-US" dirty="0" smtClean="0"/>
              <a:t>, </a:t>
            </a:r>
            <a:r>
              <a:rPr lang="en-US" dirty="0" err="1" smtClean="0"/>
              <a:t>pystyvyysuskomukset</a:t>
            </a:r>
            <a:r>
              <a:rPr lang="en-US" dirty="0" smtClean="0"/>
              <a:t> </a:t>
            </a:r>
            <a:r>
              <a:rPr lang="en-US" dirty="0" err="1" smtClean="0"/>
              <a:t>jne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Sivistys </a:t>
            </a:r>
            <a:r>
              <a:rPr lang="en-US" dirty="0" err="1" smtClean="0"/>
              <a:t>vanhahtava</a:t>
            </a:r>
            <a:r>
              <a:rPr lang="en-US" dirty="0" smtClean="0"/>
              <a:t>, </a:t>
            </a:r>
            <a:r>
              <a:rPr lang="en-US" dirty="0" err="1" smtClean="0"/>
              <a:t>elitistinen</a:t>
            </a:r>
            <a:r>
              <a:rPr lang="en-US" dirty="0" smtClean="0"/>
              <a:t>, </a:t>
            </a:r>
            <a:r>
              <a:rPr lang="en-US" dirty="0" err="1" smtClean="0"/>
              <a:t>eurosentrinen</a:t>
            </a:r>
            <a:r>
              <a:rPr lang="en-US" dirty="0" smtClean="0"/>
              <a:t> idea?</a:t>
            </a:r>
          </a:p>
          <a:p>
            <a:r>
              <a:rPr lang="en-US" dirty="0" err="1" smtClean="0"/>
              <a:t>Sivistyksellä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englannin</a:t>
            </a:r>
            <a:r>
              <a:rPr lang="en-US" dirty="0" smtClean="0"/>
              <a:t> </a:t>
            </a:r>
            <a:r>
              <a:rPr lang="en-US" dirty="0" err="1" smtClean="0"/>
              <a:t>kielessä</a:t>
            </a:r>
            <a:r>
              <a:rPr lang="en-US" dirty="0" smtClean="0"/>
              <a:t> </a:t>
            </a:r>
            <a:r>
              <a:rPr lang="en-US" dirty="0" err="1" smtClean="0"/>
              <a:t>suoraa</a:t>
            </a:r>
            <a:r>
              <a:rPr lang="en-US" dirty="0" smtClean="0"/>
              <a:t> </a:t>
            </a:r>
            <a:r>
              <a:rPr lang="en-US" dirty="0" err="1" smtClean="0"/>
              <a:t>vastinetta</a:t>
            </a:r>
            <a:r>
              <a:rPr lang="en-US" dirty="0" smtClean="0"/>
              <a:t>, </a:t>
            </a:r>
            <a:r>
              <a:rPr lang="en-US" dirty="0" err="1" smtClean="0"/>
              <a:t>taustalla</a:t>
            </a:r>
            <a:r>
              <a:rPr lang="en-US" dirty="0" smtClean="0"/>
              <a:t> </a:t>
            </a:r>
            <a:r>
              <a:rPr lang="en-US" i="1" dirty="0" err="1" smtClean="0"/>
              <a:t>Bildung</a:t>
            </a:r>
            <a:r>
              <a:rPr lang="en-US" dirty="0" err="1" smtClean="0"/>
              <a:t>-perinne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58D67-2E59-CE4C-A10E-EB30725B441E}" type="datetime1">
              <a:rPr lang="en-GB" smtClean="0"/>
              <a:pPr/>
              <a:t>15/05/2020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F16A8E-5B95-F44C-85D3-4DE2F113B49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" name="Content Placeholder 9" descr="the-tower-of-babel-tobias-verhaecht.jp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r="5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922034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MIKSI SIVISTYS?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5"/>
            <a:ext cx="4608512" cy="3888432"/>
          </a:xfrm>
        </p:spPr>
        <p:txBody>
          <a:bodyPr/>
          <a:lstStyle/>
          <a:p>
            <a:r>
              <a:rPr lang="en-US" dirty="0" err="1" smtClean="0"/>
              <a:t>Sivistyksen</a:t>
            </a:r>
            <a:r>
              <a:rPr lang="en-US" dirty="0" smtClean="0"/>
              <a:t> </a:t>
            </a:r>
            <a:r>
              <a:rPr lang="en-US" dirty="0" err="1" smtClean="0"/>
              <a:t>alkuperä</a:t>
            </a:r>
            <a:r>
              <a:rPr lang="en-US" dirty="0" smtClean="0"/>
              <a:t> </a:t>
            </a:r>
            <a:r>
              <a:rPr lang="en-US" dirty="0" err="1" smtClean="0"/>
              <a:t>uuden</a:t>
            </a:r>
            <a:r>
              <a:rPr lang="en-US" dirty="0" smtClean="0"/>
              <a:t> </a:t>
            </a:r>
            <a:r>
              <a:rPr lang="en-US" dirty="0" err="1" smtClean="0"/>
              <a:t>ajan</a:t>
            </a:r>
            <a:r>
              <a:rPr lang="en-US" dirty="0" smtClean="0"/>
              <a:t> </a:t>
            </a:r>
            <a:r>
              <a:rPr lang="en-US" dirty="0" err="1" smtClean="0"/>
              <a:t>humanismissa</a:t>
            </a:r>
            <a:r>
              <a:rPr lang="en-US" dirty="0" smtClean="0"/>
              <a:t>: </a:t>
            </a:r>
            <a:r>
              <a:rPr lang="en-US" dirty="0" err="1" smtClean="0"/>
              <a:t>ei</a:t>
            </a:r>
            <a:r>
              <a:rPr lang="en-US" dirty="0" smtClean="0"/>
              <a:t> vain </a:t>
            </a:r>
            <a:r>
              <a:rPr lang="en-US" dirty="0" err="1" smtClean="0"/>
              <a:t>tiedon</a:t>
            </a:r>
            <a:r>
              <a:rPr lang="en-US" dirty="0" smtClean="0"/>
              <a:t> </a:t>
            </a:r>
            <a:r>
              <a:rPr lang="en-US" dirty="0" err="1"/>
              <a:t>kerryttämistä</a:t>
            </a:r>
            <a:r>
              <a:rPr lang="en-US" dirty="0"/>
              <a:t>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ihmisen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kulttuurin</a:t>
            </a:r>
            <a:r>
              <a:rPr lang="en-US" dirty="0"/>
              <a:t> </a:t>
            </a:r>
            <a:r>
              <a:rPr lang="en-US" dirty="0" err="1"/>
              <a:t>muokkaamista</a:t>
            </a:r>
            <a:endParaRPr lang="en-US" dirty="0"/>
          </a:p>
          <a:p>
            <a:r>
              <a:rPr lang="en-US" dirty="0" err="1" smtClean="0"/>
              <a:t>Keskeistä</a:t>
            </a:r>
            <a:r>
              <a:rPr lang="en-US" dirty="0" smtClean="0"/>
              <a:t> </a:t>
            </a:r>
            <a:r>
              <a:rPr lang="en-US" dirty="0" err="1" smtClean="0"/>
              <a:t>avoimuus</a:t>
            </a:r>
            <a:r>
              <a:rPr lang="en-US" dirty="0" smtClean="0"/>
              <a:t>: </a:t>
            </a:r>
            <a:r>
              <a:rPr lang="en-US" dirty="0" err="1"/>
              <a:t>t</a:t>
            </a:r>
            <a:r>
              <a:rPr lang="en-US" dirty="0" err="1" smtClean="0"/>
              <a:t>oisin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oppimisella</a:t>
            </a:r>
            <a:r>
              <a:rPr lang="en-US" dirty="0" smtClean="0"/>
              <a:t> tai </a:t>
            </a:r>
            <a:r>
              <a:rPr lang="en-US" dirty="0" err="1" smtClean="0"/>
              <a:t>osaamisella</a:t>
            </a:r>
            <a:r>
              <a:rPr lang="en-US" dirty="0" smtClean="0"/>
              <a:t>, </a:t>
            </a:r>
            <a:r>
              <a:rPr lang="en-US" dirty="0" err="1" smtClean="0"/>
              <a:t>sivistyksellä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yhtä</a:t>
            </a:r>
            <a:r>
              <a:rPr lang="en-US" dirty="0" smtClean="0"/>
              <a:t> </a:t>
            </a:r>
            <a:r>
              <a:rPr lang="en-US" dirty="0" err="1" smtClean="0"/>
              <a:t>päämäärää</a:t>
            </a:r>
            <a:endParaRPr lang="en-US" dirty="0" smtClean="0"/>
          </a:p>
          <a:p>
            <a:pPr>
              <a:lnSpc>
                <a:spcPct val="50000"/>
              </a:lnSpc>
            </a:pPr>
            <a:r>
              <a:rPr lang="en-US" dirty="0" err="1" smtClean="0"/>
              <a:t>Keskeiset</a:t>
            </a:r>
            <a:r>
              <a:rPr lang="en-US" dirty="0" smtClean="0"/>
              <a:t> </a:t>
            </a:r>
            <a:r>
              <a:rPr lang="en-US" dirty="0" err="1" smtClean="0"/>
              <a:t>teoriaperinteet</a:t>
            </a:r>
            <a:r>
              <a:rPr lang="en-US" dirty="0" smtClean="0"/>
              <a:t>: </a:t>
            </a:r>
          </a:p>
          <a:p>
            <a:pPr lvl="1">
              <a:lnSpc>
                <a:spcPct val="50000"/>
              </a:lnSpc>
            </a:pPr>
            <a:r>
              <a:rPr lang="en-US" dirty="0" err="1" smtClean="0"/>
              <a:t>Ihminen</a:t>
            </a:r>
            <a:r>
              <a:rPr lang="en-US" dirty="0" smtClean="0"/>
              <a:t> (</a:t>
            </a:r>
            <a:r>
              <a:rPr lang="en-US" dirty="0" err="1" smtClean="0"/>
              <a:t>Bildung</a:t>
            </a:r>
            <a:r>
              <a:rPr lang="en-US" dirty="0" smtClean="0"/>
              <a:t>)</a:t>
            </a:r>
          </a:p>
          <a:p>
            <a:pPr lvl="1">
              <a:lnSpc>
                <a:spcPct val="50000"/>
              </a:lnSpc>
            </a:pPr>
            <a:r>
              <a:rPr lang="en-US" dirty="0" err="1" smtClean="0"/>
              <a:t>Kulttuuri</a:t>
            </a:r>
            <a:r>
              <a:rPr lang="en-US" dirty="0" smtClean="0"/>
              <a:t> (civilization)</a:t>
            </a:r>
          </a:p>
          <a:p>
            <a:pPr lvl="1">
              <a:lnSpc>
                <a:spcPct val="50000"/>
              </a:lnSpc>
            </a:pPr>
            <a:r>
              <a:rPr lang="en-US" dirty="0" err="1" smtClean="0"/>
              <a:t>Julkisuus</a:t>
            </a:r>
            <a:r>
              <a:rPr lang="en-US" dirty="0" smtClean="0"/>
              <a:t> (civility)</a:t>
            </a:r>
          </a:p>
        </p:txBody>
      </p:sp>
      <p:pic>
        <p:nvPicPr>
          <p:cNvPr id="8" name="Content Placeholder 7" descr="Heinrich_fueger_1817_prometheus_brings_fire_to_mankind.jp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06" r="-23806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58D67-2E59-CE4C-A10E-EB30725B441E}" type="datetime1">
              <a:rPr lang="en-GB" smtClean="0"/>
              <a:pPr/>
              <a:t>15/05/2020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F16A8E-5B95-F44C-85D3-4DE2F113B49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952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Sivistyksen</a:t>
            </a:r>
            <a:r>
              <a:rPr lang="en-US" dirty="0" smtClean="0"/>
              <a:t> </a:t>
            </a:r>
            <a:r>
              <a:rPr lang="en-US" dirty="0" err="1" smtClean="0"/>
              <a:t>lajit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Tiedollinen</a:t>
            </a:r>
            <a:r>
              <a:rPr lang="en-US" dirty="0" smtClean="0"/>
              <a:t> </a:t>
            </a:r>
            <a:r>
              <a:rPr lang="en-US" dirty="0" err="1" smtClean="0"/>
              <a:t>sivistys</a:t>
            </a:r>
            <a:r>
              <a:rPr lang="en-US" dirty="0" smtClean="0"/>
              <a:t>: </a:t>
            </a:r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minun</a:t>
            </a:r>
            <a:r>
              <a:rPr lang="en-US" dirty="0" smtClean="0"/>
              <a:t> </a:t>
            </a:r>
            <a:r>
              <a:rPr lang="en-US" dirty="0" err="1" smtClean="0"/>
              <a:t>tulee</a:t>
            </a:r>
            <a:r>
              <a:rPr lang="en-US" dirty="0" smtClean="0"/>
              <a:t> </a:t>
            </a:r>
            <a:r>
              <a:rPr lang="en-US" dirty="0" err="1" smtClean="0"/>
              <a:t>tietää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Eettinen</a:t>
            </a:r>
            <a:r>
              <a:rPr lang="en-US" dirty="0" smtClean="0"/>
              <a:t> </a:t>
            </a:r>
            <a:r>
              <a:rPr lang="en-US" dirty="0" err="1" smtClean="0"/>
              <a:t>sivistys</a:t>
            </a:r>
            <a:r>
              <a:rPr lang="en-US" dirty="0" smtClean="0"/>
              <a:t>: </a:t>
            </a:r>
            <a:r>
              <a:rPr lang="en-US" dirty="0" err="1" smtClean="0"/>
              <a:t>miten</a:t>
            </a:r>
            <a:r>
              <a:rPr lang="en-US" dirty="0" smtClean="0"/>
              <a:t> </a:t>
            </a:r>
            <a:r>
              <a:rPr lang="en-US" dirty="0" err="1" smtClean="0"/>
              <a:t>minun</a:t>
            </a:r>
            <a:r>
              <a:rPr lang="en-US" dirty="0" smtClean="0"/>
              <a:t> </a:t>
            </a:r>
            <a:r>
              <a:rPr lang="en-US" dirty="0" err="1" smtClean="0"/>
              <a:t>tulee</a:t>
            </a:r>
            <a:r>
              <a:rPr lang="en-US" dirty="0" smtClean="0"/>
              <a:t> </a:t>
            </a:r>
            <a:r>
              <a:rPr lang="en-US" dirty="0" err="1" smtClean="0"/>
              <a:t>toimia</a:t>
            </a:r>
            <a:r>
              <a:rPr lang="en-US" dirty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kohdella</a:t>
            </a:r>
            <a:r>
              <a:rPr lang="en-US" dirty="0" smtClean="0"/>
              <a:t> </a:t>
            </a:r>
            <a:r>
              <a:rPr lang="en-US" dirty="0" err="1" smtClean="0"/>
              <a:t>muita</a:t>
            </a:r>
            <a:r>
              <a:rPr lang="en-US" dirty="0" smtClean="0"/>
              <a:t> </a:t>
            </a:r>
            <a:r>
              <a:rPr lang="en-US" dirty="0" err="1" smtClean="0"/>
              <a:t>ihmisiä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Yhteiskunnallinen</a:t>
            </a:r>
            <a:r>
              <a:rPr lang="en-US" dirty="0" smtClean="0"/>
              <a:t>/</a:t>
            </a:r>
            <a:r>
              <a:rPr lang="en-US" dirty="0" err="1" smtClean="0"/>
              <a:t>poliittinen</a:t>
            </a:r>
            <a:r>
              <a:rPr lang="en-US" dirty="0" smtClean="0"/>
              <a:t> </a:t>
            </a:r>
            <a:r>
              <a:rPr lang="en-US" dirty="0" err="1" smtClean="0"/>
              <a:t>sivistys</a:t>
            </a:r>
            <a:r>
              <a:rPr lang="en-US" dirty="0" smtClean="0"/>
              <a:t>: </a:t>
            </a:r>
            <a:r>
              <a:rPr lang="en-US" dirty="0" err="1" smtClean="0"/>
              <a:t>miten</a:t>
            </a:r>
            <a:r>
              <a:rPr lang="en-US" dirty="0" smtClean="0"/>
              <a:t> </a:t>
            </a:r>
            <a:r>
              <a:rPr lang="en-US" dirty="0" err="1" smtClean="0"/>
              <a:t>osallistun</a:t>
            </a:r>
            <a:r>
              <a:rPr lang="en-US" dirty="0" smtClean="0"/>
              <a:t>?</a:t>
            </a:r>
          </a:p>
          <a:p>
            <a:r>
              <a:rPr lang="en-US" b="1" dirty="0" err="1" smtClean="0"/>
              <a:t>Sivistyksen</a:t>
            </a:r>
            <a:r>
              <a:rPr lang="en-US" b="1" dirty="0" smtClean="0"/>
              <a:t> idea</a:t>
            </a:r>
            <a:r>
              <a:rPr lang="en-US" dirty="0" smtClean="0"/>
              <a:t>: </a:t>
            </a:r>
            <a:r>
              <a:rPr lang="en-US" dirty="0" err="1" smtClean="0"/>
              <a:t>kaikkia</a:t>
            </a:r>
            <a:r>
              <a:rPr lang="en-US" dirty="0" smtClean="0"/>
              <a:t> </a:t>
            </a:r>
            <a:r>
              <a:rPr lang="en-US" dirty="0" err="1" smtClean="0"/>
              <a:t>näitä</a:t>
            </a:r>
            <a:r>
              <a:rPr lang="en-US" dirty="0" smtClean="0"/>
              <a:t> </a:t>
            </a:r>
            <a:r>
              <a:rPr lang="en-US" dirty="0" err="1" smtClean="0"/>
              <a:t>ulottuvuuksia</a:t>
            </a:r>
            <a:r>
              <a:rPr lang="en-US" dirty="0" smtClean="0"/>
              <a:t> on </a:t>
            </a:r>
            <a:r>
              <a:rPr lang="en-US" dirty="0" err="1" smtClean="0"/>
              <a:t>käsiteltävä</a:t>
            </a:r>
            <a:r>
              <a:rPr lang="en-US" dirty="0" smtClean="0"/>
              <a:t> </a:t>
            </a:r>
            <a:r>
              <a:rPr lang="en-US" dirty="0" err="1" smtClean="0"/>
              <a:t>yhdessä</a:t>
            </a:r>
            <a:endParaRPr lang="en-US" dirty="0"/>
          </a:p>
        </p:txBody>
      </p:sp>
      <p:pic>
        <p:nvPicPr>
          <p:cNvPr id="8" name="Content Placeholder 7" descr="Näyttökuva 2020-05-14 kello 8.59.55.png"/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-1633" r="22198" b="1633"/>
          <a:stretch/>
        </p:blipFill>
        <p:spPr>
          <a:xfrm>
            <a:off x="4716016" y="2132856"/>
            <a:ext cx="3959225" cy="388778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58D67-2E59-CE4C-A10E-EB30725B441E}" type="datetime1">
              <a:rPr lang="en-GB" smtClean="0"/>
              <a:pPr/>
              <a:t>15/05/2020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F16A8E-5B95-F44C-85D3-4DE2F113B49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2481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Sivistyksen</a:t>
            </a:r>
            <a:r>
              <a:rPr lang="en-US" dirty="0" smtClean="0"/>
              <a:t> </a:t>
            </a:r>
            <a:r>
              <a:rPr lang="en-US" dirty="0" err="1" smtClean="0"/>
              <a:t>haasteet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2132856"/>
            <a:ext cx="3960440" cy="3888432"/>
          </a:xfrm>
        </p:spPr>
        <p:txBody>
          <a:bodyPr/>
          <a:lstStyle/>
          <a:p>
            <a:pPr marL="549275" indent="-457200">
              <a:buAutoNum type="arabicPeriod"/>
            </a:pPr>
            <a:r>
              <a:rPr lang="en-US" dirty="0" err="1" smtClean="0"/>
              <a:t>Koronakriisin</a:t>
            </a:r>
            <a:r>
              <a:rPr lang="en-US" dirty="0" smtClean="0"/>
              <a:t> </a:t>
            </a:r>
            <a:r>
              <a:rPr lang="en-US" dirty="0" err="1" smtClean="0"/>
              <a:t>ratkaisu</a:t>
            </a:r>
            <a:r>
              <a:rPr lang="en-US" dirty="0" smtClean="0"/>
              <a:t> tai </a:t>
            </a:r>
            <a:r>
              <a:rPr lang="en-US" dirty="0" err="1" smtClean="0"/>
              <a:t>siihen</a:t>
            </a:r>
            <a:r>
              <a:rPr lang="en-US" dirty="0" smtClean="0"/>
              <a:t> </a:t>
            </a:r>
            <a:r>
              <a:rPr lang="en-US" dirty="0" err="1" smtClean="0"/>
              <a:t>sopeutuminen</a:t>
            </a:r>
            <a:r>
              <a:rPr lang="en-US" dirty="0" smtClean="0"/>
              <a:t> </a:t>
            </a:r>
            <a:r>
              <a:rPr lang="en-US" dirty="0" err="1" smtClean="0"/>
              <a:t>edellyttää</a:t>
            </a:r>
            <a:r>
              <a:rPr lang="en-US" dirty="0" smtClean="0"/>
              <a:t> </a:t>
            </a:r>
            <a:r>
              <a:rPr lang="en-US" dirty="0" err="1" smtClean="0"/>
              <a:t>tiedon</a:t>
            </a:r>
            <a:r>
              <a:rPr lang="en-US" dirty="0" smtClean="0"/>
              <a:t> </a:t>
            </a:r>
            <a:r>
              <a:rPr lang="en-US" dirty="0" err="1" smtClean="0"/>
              <a:t>hallintaa</a:t>
            </a:r>
            <a:r>
              <a:rPr lang="en-US" dirty="0" smtClean="0"/>
              <a:t>, </a:t>
            </a:r>
            <a:r>
              <a:rPr lang="en-US" dirty="0" err="1" smtClean="0"/>
              <a:t>mutta</a:t>
            </a:r>
            <a:r>
              <a:rPr lang="en-US" dirty="0" smtClean="0"/>
              <a:t>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kykyä</a:t>
            </a:r>
            <a:r>
              <a:rPr lang="en-US" dirty="0" smtClean="0"/>
              <a:t> </a:t>
            </a:r>
            <a:r>
              <a:rPr lang="en-US" dirty="0" err="1" smtClean="0"/>
              <a:t>eettiseen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poliittiseen</a:t>
            </a:r>
            <a:r>
              <a:rPr lang="en-US" dirty="0" smtClean="0"/>
              <a:t> </a:t>
            </a:r>
            <a:r>
              <a:rPr lang="en-US" dirty="0" err="1" smtClean="0"/>
              <a:t>ajatteluun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Pelkkä</a:t>
            </a:r>
            <a:r>
              <a:rPr lang="en-US" dirty="0" smtClean="0"/>
              <a:t> </a:t>
            </a:r>
            <a:r>
              <a:rPr lang="en-US" dirty="0" err="1" smtClean="0"/>
              <a:t>tieto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riitä</a:t>
            </a:r>
            <a:r>
              <a:rPr lang="en-US" dirty="0" smtClean="0"/>
              <a:t>, </a:t>
            </a:r>
            <a:r>
              <a:rPr lang="en-US" dirty="0" err="1" smtClean="0"/>
              <a:t>tarvitaan</a:t>
            </a:r>
            <a:r>
              <a:rPr lang="en-US" dirty="0" smtClean="0"/>
              <a:t> </a:t>
            </a:r>
            <a:r>
              <a:rPr lang="en-US" dirty="0" err="1" smtClean="0"/>
              <a:t>ymmärrystä</a:t>
            </a:r>
            <a:r>
              <a:rPr lang="en-US" dirty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keskustelua</a:t>
            </a:r>
            <a:r>
              <a:rPr lang="en-US" dirty="0" smtClean="0"/>
              <a:t> </a:t>
            </a:r>
            <a:r>
              <a:rPr lang="en-US" dirty="0" err="1" smtClean="0"/>
              <a:t>esimerkiksi</a:t>
            </a:r>
            <a:r>
              <a:rPr lang="en-US" dirty="0" smtClean="0"/>
              <a:t> </a:t>
            </a:r>
            <a:r>
              <a:rPr lang="en-US" dirty="0" err="1" smtClean="0"/>
              <a:t>rajoitustoimien</a:t>
            </a:r>
            <a:r>
              <a:rPr lang="en-US" dirty="0" smtClean="0"/>
              <a:t> </a:t>
            </a:r>
            <a:r>
              <a:rPr lang="en-US" dirty="0" err="1" smtClean="0"/>
              <a:t>yhteiskunnallisesta</a:t>
            </a:r>
            <a:r>
              <a:rPr lang="en-US" dirty="0" smtClean="0"/>
              <a:t> </a:t>
            </a:r>
            <a:r>
              <a:rPr lang="en-US" dirty="0" err="1" smtClean="0"/>
              <a:t>hyväksyttävyydestä</a:t>
            </a:r>
            <a:r>
              <a:rPr lang="en-US" dirty="0" smtClean="0"/>
              <a:t>.</a:t>
            </a:r>
          </a:p>
          <a:p>
            <a:pPr marL="92075" indent="0">
              <a:buNone/>
            </a:pPr>
            <a:endParaRPr lang="en-US" dirty="0" smtClean="0"/>
          </a:p>
          <a:p>
            <a:pPr marL="92075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58D67-2E59-CE4C-A10E-EB30725B441E}" type="datetime1">
              <a:rPr lang="en-GB" smtClean="0"/>
              <a:pPr/>
              <a:t>15/05/2020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F16A8E-5B95-F44C-85D3-4DE2F113B49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3205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Sivistyksen</a:t>
            </a:r>
            <a:r>
              <a:rPr lang="en-US" dirty="0" smtClean="0"/>
              <a:t> </a:t>
            </a:r>
            <a:r>
              <a:rPr lang="en-US" dirty="0" err="1" smtClean="0"/>
              <a:t>haasteet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2348880"/>
            <a:ext cx="3960440" cy="3888432"/>
          </a:xfrm>
        </p:spPr>
        <p:txBody>
          <a:bodyPr/>
          <a:lstStyle/>
          <a:p>
            <a:pPr marL="92075" indent="0">
              <a:buNone/>
            </a:pPr>
            <a:r>
              <a:rPr lang="en-US" dirty="0"/>
              <a:t>2. </a:t>
            </a:r>
            <a:r>
              <a:rPr lang="en-US" dirty="0" err="1" smtClean="0"/>
              <a:t>Koronakriisi</a:t>
            </a:r>
            <a:r>
              <a:rPr lang="en-US" dirty="0" smtClean="0"/>
              <a:t> </a:t>
            </a:r>
            <a:r>
              <a:rPr lang="en-US" dirty="0" err="1" smtClean="0"/>
              <a:t>rikkoo</a:t>
            </a:r>
            <a:r>
              <a:rPr lang="en-US" dirty="0" smtClean="0"/>
              <a:t> </a:t>
            </a:r>
            <a:r>
              <a:rPr lang="en-US" dirty="0" err="1" smtClean="0"/>
              <a:t>monia</a:t>
            </a:r>
            <a:r>
              <a:rPr lang="en-US" dirty="0" smtClean="0"/>
              <a:t> </a:t>
            </a:r>
            <a:r>
              <a:rPr lang="en-US" dirty="0" err="1" smtClean="0"/>
              <a:t>intuitiivisia</a:t>
            </a:r>
            <a:r>
              <a:rPr lang="en-US" dirty="0" smtClean="0"/>
              <a:t> </a:t>
            </a:r>
            <a:r>
              <a:rPr lang="en-US" dirty="0" err="1" smtClean="0"/>
              <a:t>käsityksiä</a:t>
            </a:r>
            <a:r>
              <a:rPr lang="en-US" dirty="0" smtClean="0"/>
              <a:t> </a:t>
            </a:r>
            <a:r>
              <a:rPr lang="en-US" dirty="0" err="1" smtClean="0"/>
              <a:t>länsimaisesta</a:t>
            </a:r>
            <a:r>
              <a:rPr lang="en-US" dirty="0" smtClean="0"/>
              <a:t> </a:t>
            </a:r>
            <a:r>
              <a:rPr lang="en-US" dirty="0" err="1" smtClean="0"/>
              <a:t>yksilöetiikasta</a:t>
            </a:r>
            <a:r>
              <a:rPr lang="en-US" dirty="0" smtClean="0"/>
              <a:t>: </a:t>
            </a:r>
            <a:r>
              <a:rPr lang="en-US" dirty="0" err="1" smtClean="0"/>
              <a:t>teot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seuraukset</a:t>
            </a:r>
            <a:r>
              <a:rPr lang="en-US" dirty="0" smtClean="0"/>
              <a:t> </a:t>
            </a:r>
            <a:r>
              <a:rPr lang="en-US" dirty="0" err="1" smtClean="0"/>
              <a:t>eivät</a:t>
            </a:r>
            <a:r>
              <a:rPr lang="en-US" dirty="0" smtClean="0"/>
              <a:t> </a:t>
            </a:r>
            <a:r>
              <a:rPr lang="en-US" dirty="0" err="1" smtClean="0"/>
              <a:t>kulje</a:t>
            </a:r>
            <a:r>
              <a:rPr lang="en-US" dirty="0" smtClean="0"/>
              <a:t> </a:t>
            </a:r>
            <a:r>
              <a:rPr lang="en-US" dirty="0" err="1" smtClean="0"/>
              <a:t>käsi</a:t>
            </a:r>
            <a:r>
              <a:rPr lang="en-US" dirty="0" smtClean="0"/>
              <a:t> </a:t>
            </a:r>
            <a:r>
              <a:rPr lang="en-US" dirty="0" err="1" smtClean="0"/>
              <a:t>kädessä</a:t>
            </a:r>
            <a:r>
              <a:rPr lang="en-US" dirty="0" smtClean="0"/>
              <a:t>.</a:t>
            </a:r>
          </a:p>
          <a:p>
            <a:pPr marL="92075" indent="0">
              <a:buNone/>
            </a:pPr>
            <a:r>
              <a:rPr lang="en-US" dirty="0" err="1" smtClean="0"/>
              <a:t>Eettinen</a:t>
            </a:r>
            <a:r>
              <a:rPr lang="en-US" dirty="0" smtClean="0"/>
              <a:t> </a:t>
            </a:r>
            <a:r>
              <a:rPr lang="en-US" dirty="0" err="1" smtClean="0"/>
              <a:t>ajattelu</a:t>
            </a:r>
            <a:r>
              <a:rPr lang="en-US" dirty="0" smtClean="0"/>
              <a:t> on </a:t>
            </a:r>
            <a:r>
              <a:rPr lang="en-US" dirty="0" err="1" smtClean="0"/>
              <a:t>kytkettävä</a:t>
            </a:r>
            <a:r>
              <a:rPr lang="en-US" dirty="0" smtClean="0"/>
              <a:t> </a:t>
            </a:r>
            <a:r>
              <a:rPr lang="en-US" dirty="0" err="1" smtClean="0"/>
              <a:t>tietoon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yhteiskunnalliseen</a:t>
            </a:r>
            <a:r>
              <a:rPr lang="en-US" dirty="0" smtClean="0"/>
              <a:t> </a:t>
            </a:r>
            <a:r>
              <a:rPr lang="en-US" dirty="0" err="1" smtClean="0"/>
              <a:t>ymmärrykseen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58D67-2E59-CE4C-A10E-EB30725B441E}" type="datetime1">
              <a:rPr lang="en-GB" smtClean="0"/>
              <a:pPr/>
              <a:t>15/05/2020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F16A8E-5B95-F44C-85D3-4DE2F113B49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 bwMode="auto">
          <a:xfrm>
            <a:off x="730250" y="4032250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7792283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Sivistyksen</a:t>
            </a:r>
            <a:r>
              <a:rPr lang="en-US" dirty="0" smtClean="0"/>
              <a:t> </a:t>
            </a:r>
            <a:r>
              <a:rPr lang="en-US" dirty="0" err="1" smtClean="0"/>
              <a:t>haasteet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2348880"/>
            <a:ext cx="3960440" cy="3888432"/>
          </a:xfrm>
        </p:spPr>
        <p:txBody>
          <a:bodyPr/>
          <a:lstStyle/>
          <a:p>
            <a:pPr marL="92075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Demokratiat</a:t>
            </a:r>
            <a:r>
              <a:rPr lang="en-US" dirty="0" smtClean="0"/>
              <a:t> </a:t>
            </a:r>
            <a:r>
              <a:rPr lang="en-US" dirty="0" err="1" smtClean="0"/>
              <a:t>selviävät</a:t>
            </a:r>
            <a:r>
              <a:rPr lang="en-US" dirty="0" smtClean="0"/>
              <a:t> </a:t>
            </a:r>
            <a:r>
              <a:rPr lang="en-US" dirty="0" err="1" smtClean="0"/>
              <a:t>pandemioiden</a:t>
            </a:r>
            <a:r>
              <a:rPr lang="en-US" dirty="0" smtClean="0"/>
              <a:t> </a:t>
            </a:r>
            <a:r>
              <a:rPr lang="en-US" dirty="0" err="1" smtClean="0"/>
              <a:t>kaltaisista</a:t>
            </a:r>
            <a:r>
              <a:rPr lang="en-US" dirty="0" smtClean="0"/>
              <a:t> </a:t>
            </a:r>
            <a:r>
              <a:rPr lang="en-US" dirty="0" err="1" smtClean="0"/>
              <a:t>haasteista</a:t>
            </a:r>
            <a:r>
              <a:rPr lang="en-US" dirty="0" smtClean="0"/>
              <a:t> </a:t>
            </a:r>
            <a:r>
              <a:rPr lang="en-US" dirty="0" err="1" smtClean="0"/>
              <a:t>paremmin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Demokraattinen</a:t>
            </a:r>
            <a:r>
              <a:rPr lang="en-US" dirty="0" smtClean="0"/>
              <a:t> </a:t>
            </a:r>
            <a:r>
              <a:rPr lang="en-US" dirty="0" err="1" smtClean="0"/>
              <a:t>yhteiskunta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elä</a:t>
            </a:r>
            <a:r>
              <a:rPr lang="en-US" dirty="0" smtClean="0"/>
              <a:t> </a:t>
            </a:r>
            <a:r>
              <a:rPr lang="en-US" dirty="0" err="1" smtClean="0"/>
              <a:t>kuitenkaan</a:t>
            </a:r>
            <a:r>
              <a:rPr lang="en-US" dirty="0" smtClean="0"/>
              <a:t> vain </a:t>
            </a:r>
            <a:r>
              <a:rPr lang="en-US" dirty="0" err="1" smtClean="0"/>
              <a:t>tiedosta</a:t>
            </a:r>
            <a:r>
              <a:rPr lang="en-US" dirty="0" smtClean="0"/>
              <a:t> </a:t>
            </a:r>
            <a:r>
              <a:rPr lang="en-US" dirty="0" err="1" smtClean="0"/>
              <a:t>vaan</a:t>
            </a:r>
            <a:r>
              <a:rPr lang="en-US" dirty="0" smtClean="0"/>
              <a:t> </a:t>
            </a:r>
            <a:r>
              <a:rPr lang="en-US" dirty="0" err="1" smtClean="0"/>
              <a:t>julkisesta</a:t>
            </a:r>
            <a:r>
              <a:rPr lang="en-US" dirty="0" smtClean="0"/>
              <a:t> </a:t>
            </a:r>
            <a:r>
              <a:rPr lang="en-US" dirty="0" err="1" smtClean="0"/>
              <a:t>keskustelusta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58D67-2E59-CE4C-A10E-EB30725B441E}" type="datetime1">
              <a:rPr lang="en-GB" smtClean="0"/>
              <a:pPr/>
              <a:t>15/05/2020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F16A8E-5B95-F44C-85D3-4DE2F113B49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 bwMode="auto">
          <a:xfrm>
            <a:off x="730250" y="4032250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44539144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65E7-6F8E-B945-A045-F687A8E52AB4}" type="datetime1">
              <a:rPr lang="en-GB" smtClean="0"/>
              <a:pPr/>
              <a:t>15/05/2020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4B39-3C3E-E24C-961F-CA1B79FFB57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 descr="Näyttökuva 2020-05-14 kello 9.00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0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744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Gotham_tiedekunta_Valtiotieteellinen_15112016.potx" id="{2CC22624-160A-41D2-A700-84DE91217A56}" vid="{26CAFBD0-DBE3-48AB-95EA-5E3C69D6D3C8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0c7317f-dcb9-485d-84da-bf6fec3725ca">Z3KAZQXCTMCE-1165040914-46</_dlc_DocId>
    <_dlc_DocIdUrl xmlns="a0c7317f-dcb9-485d-84da-bf6fec3725ca">
      <Url>https://sisalto.eduskunta.fi/FI/valiokunnat/tulevaisuusvaliokunta/_layouts/15/DocIdRedir.aspx?ID=Z3KAZQXCTMCE-1165040914-46</Url>
      <Description>Z3KAZQXCTMCE-1165040914-46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79EEFE-E4DA-40CB-ADC0-51B3BE012F4A}"/>
</file>

<file path=customXml/itemProps2.xml><?xml version="1.0" encoding="utf-8"?>
<ds:datastoreItem xmlns:ds="http://schemas.openxmlformats.org/officeDocument/2006/customXml" ds:itemID="{39B23E00-509D-478F-8F37-FF1DB05D53A5}"/>
</file>

<file path=customXml/itemProps3.xml><?xml version="1.0" encoding="utf-8"?>
<ds:datastoreItem xmlns:ds="http://schemas.openxmlformats.org/officeDocument/2006/customXml" ds:itemID="{B6B6FA1D-BD42-4462-8673-EF30ECF66097}"/>
</file>

<file path=customXml/itemProps4.xml><?xml version="1.0" encoding="utf-8"?>
<ds:datastoreItem xmlns:ds="http://schemas.openxmlformats.org/officeDocument/2006/customXml" ds:itemID="{CE8D2A62-2C95-4F23-AA6D-CD604B835C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Näytössä katseltava diaesitys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Gotham Narrow Bold</vt:lpstr>
      <vt:lpstr>Gotham Narrow Bold</vt:lpstr>
      <vt:lpstr>Gotham Narrow Book</vt:lpstr>
      <vt:lpstr>Gotham-Bold</vt:lpstr>
      <vt:lpstr>HY_2016</vt:lpstr>
      <vt:lpstr>KORONAKRIISI JA SIVISTYKSEN VOIMA</vt:lpstr>
      <vt:lpstr>taustaa</vt:lpstr>
      <vt:lpstr>Miksi sivistys?</vt:lpstr>
      <vt:lpstr>MIKSI SIVISTYS?</vt:lpstr>
      <vt:lpstr>Sivistyksen lajit</vt:lpstr>
      <vt:lpstr>Sivistyksen haasteet</vt:lpstr>
      <vt:lpstr>Sivistyksen haasteet</vt:lpstr>
      <vt:lpstr>Sivistyksen haasteet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cp:lastPrinted>2019-08-19T11:09:13Z</cp:lastPrinted>
  <dcterms:created xsi:type="dcterms:W3CDTF">2016-04-10T13:40:46Z</dcterms:created>
  <dcterms:modified xsi:type="dcterms:W3CDTF">2020-05-15T04:44:04Z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0x010100D654F17EFC689B4DB61464252A2B3BD1</vt:lpwstr>
  </property>
  <property fmtid="{D5CDD505-2E9C-101B-9397-08002B2CF9AE}" pid="3" name="_dlc_DocIdItemGuid">
    <vt:lpwstr>6e9eb590-4b56-410e-b528-40c7bb7f050e</vt:lpwstr>
  </property>
</Properties>
</file>